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.png" ContentType="image/png"/>
  <Override PartName="/ppt/media/image5.png" ContentType="image/png"/>
  <Override PartName="/ppt/media/image8.png" ContentType="image/png"/>
  <Override PartName="/ppt/media/image1.png" ContentType="image/png"/>
  <Override PartName="/ppt/media/image4.png" ContentType="image/png"/>
  <Override PartName="/ppt/media/image7.png" ContentType="image/png"/>
  <Override PartName="/ppt/media/image3.png" ContentType="image/png"/>
  <Override PartName="/ppt/media/image6.png" ContentType="image/png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8b8b8b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200">
                <a:solidFill>
                  <a:srgbClr val="8b8b8b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3200">
                <a:solidFill>
                  <a:srgbClr val="8b8b8b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3200">
                <a:solidFill>
                  <a:srgbClr val="8b8b8b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3200">
                <a:solidFill>
                  <a:srgbClr val="8b8b8b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8b8b8b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>
                <a:solidFill>
                  <a:srgbClr val="8b8b8b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3200">
                <a:solidFill>
                  <a:srgbClr val="8b8b8b"/>
                </a:solidFill>
                <a:latin typeface="Calibri"/>
              </a:rPr>
              <a:t>Eighth Outline Level</a:t>
            </a:r>
            <a:endParaRPr/>
          </a:p>
          <a:p>
            <a:r>
              <a:rPr lang="en-US" sz="3200">
                <a:solidFill>
                  <a:srgbClr val="8b8b8b"/>
                </a:solidFill>
                <a:latin typeface="Calibri"/>
              </a:rPr>
              <a:t>Ninth Outline LevelClick to edit Master subtitle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&lt;date/time&gt;</a:t>
            </a:r>
            <a:r>
              <a:rPr lang="en-US" sz="1200">
                <a:solidFill>
                  <a:srgbClr val="8b8b8b"/>
                </a:solidFill>
                <a:latin typeface="Calibri"/>
              </a:rPr>
              <a:t>9/20/12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F101D1A1-9111-4121-9161-61E10181314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fld id="{A121F1D1-5141-4101-A181-41C1616181D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&lt;date/time&gt;</a:t>
            </a:r>
            <a:r>
              <a:rPr lang="en-US" sz="1200">
                <a:solidFill>
                  <a:srgbClr val="8b8b8b"/>
                </a:solidFill>
                <a:latin typeface="Calibri"/>
              </a:rPr>
              <a:t>9/20/12</a:t>
            </a:r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&lt;footer&gt;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41515171-11A1-4101-B101-4191C151611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fld id="{51812111-8161-41E1-91B1-31B171A161C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User Stories</a:t>
            </a:r>
            <a:endParaRPr/>
          </a:p>
        </p:txBody>
      </p:sp>
      <p:sp>
        <p:nvSpPr>
          <p:cNvPr id="11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8b8b8b"/>
                </a:solidFill>
              </a:rPr>
              <a:t>Templates &amp; Examples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User Story Template</a:t>
            </a:r>
            <a:endParaRPr/>
          </a:p>
        </p:txBody>
      </p:sp>
      <p:pic>
        <p:nvPicPr>
          <p:cNvPr descr="" id="13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560" y="1600200"/>
            <a:ext cx="8229240" cy="452556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Example from Template</a:t>
            </a:r>
            <a:endParaRPr/>
          </a:p>
        </p:txBody>
      </p:sp>
      <p:pic>
        <p:nvPicPr>
          <p:cNvPr descr="" id="15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457200" y="1600200"/>
            <a:ext cx="8229240" cy="452556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Other Example User Stories*</a:t>
            </a:r>
            <a:endParaRPr/>
          </a:p>
        </p:txBody>
      </p:sp>
      <p:pic>
        <p:nvPicPr>
          <p:cNvPr descr="" id="17" name="Content Placeholder 3"/>
          <p:cNvPicPr/>
          <p:nvPr/>
        </p:nvPicPr>
        <p:blipFill>
          <a:blip r:embed="rId1"/>
          <a:stretch>
            <a:fillRect/>
          </a:stretch>
        </p:blipFill>
        <p:spPr>
          <a:xfrm>
            <a:off x="482760" y="1608840"/>
            <a:ext cx="2102760" cy="1156320"/>
          </a:xfrm>
          <a:prstGeom prst="rect">
            <a:avLst/>
          </a:prstGeom>
        </p:spPr>
      </p:pic>
      <p:pic>
        <p:nvPicPr>
          <p:cNvPr descr="" id="18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3570840"/>
            <a:ext cx="2102760" cy="1284840"/>
          </a:xfrm>
          <a:prstGeom prst="rect">
            <a:avLst/>
          </a:prstGeom>
        </p:spPr>
      </p:pic>
      <p:pic>
        <p:nvPicPr>
          <p:cNvPr descr="" id="1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049200" y="1600200"/>
            <a:ext cx="2102760" cy="1156320"/>
          </a:xfrm>
          <a:prstGeom prst="rect">
            <a:avLst/>
          </a:prstGeom>
        </p:spPr>
      </p:pic>
      <p:pic>
        <p:nvPicPr>
          <p:cNvPr descr="" id="20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049200" y="3570840"/>
            <a:ext cx="2102760" cy="1292400"/>
          </a:xfrm>
          <a:prstGeom prst="rect">
            <a:avLst/>
          </a:prstGeom>
        </p:spPr>
      </p:pic>
      <p:pic>
        <p:nvPicPr>
          <p:cNvPr descr="" id="21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525640" y="1600200"/>
            <a:ext cx="2102760" cy="1156320"/>
          </a:xfrm>
          <a:prstGeom prst="rect">
            <a:avLst/>
          </a:prstGeom>
        </p:spPr>
      </p:pic>
      <p:pic>
        <p:nvPicPr>
          <p:cNvPr descr="" id="22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5525640" y="3570840"/>
            <a:ext cx="2102760" cy="1295640"/>
          </a:xfrm>
          <a:prstGeom prst="rect">
            <a:avLst/>
          </a:prstGeom>
        </p:spPr>
      </p:pic>
      <p:sp>
        <p:nvSpPr>
          <p:cNvPr id="23" name="CustomShape 2"/>
          <p:cNvSpPr/>
          <p:nvPr/>
        </p:nvSpPr>
        <p:spPr>
          <a:xfrm>
            <a:off x="457200" y="6273720"/>
            <a:ext cx="7382520" cy="3740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"/>
            </a:pPr>
            <a:r>
              <a:rPr lang="en-US" sz="1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>
                <a:solidFill>
                  <a:srgbClr val="000000"/>
                </a:solidFill>
                <a:latin typeface="Calibri"/>
              </a:rPr>
              <a:t>These were excerpted from http://www.westborosystems.com/2010/02/user-story-examples/</a:t>
            </a:r>
            <a:endParaRPr/>
          </a:p>
          <a:p>
            <a:pPr>
              <a:buSzPct val="45000"/>
              <a:buFont typeface="StarSymbol"/>
              <a:buChar char=""/>
            </a:pPr>
            <a:r>
              <a:rPr lang="en-US" sz="10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>
                <a:solidFill>
                  <a:srgbClr val="000000"/>
                </a:solidFill>
                <a:latin typeface="Calibri"/>
              </a:rPr>
              <a:t>Also see http://agile.csc.ncsu.edu/SEMaterials/tutorials/coffee_maker/ for a great set of examples and tutorials  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Key Points</a:t>
            </a:r>
            <a:endParaRPr/>
          </a:p>
        </p:txBody>
      </p:sp>
      <p:sp>
        <p:nvSpPr>
          <p:cNvPr id="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Cards: </a:t>
            </a:r>
            <a:endParaRPr/>
          </a:p>
          <a:p>
            <a:r>
              <a:rPr lang="en-US"/>
              <a:t>physical (or virtual) medium where the story is recorded</a:t>
            </a:r>
            <a:endParaRPr/>
          </a:p>
          <a:p>
            <a:r>
              <a:rPr lang="en-US"/>
              <a:t>Conversation:</a:t>
            </a:r>
            <a:endParaRPr/>
          </a:p>
          <a:p>
            <a:r>
              <a:rPr lang="en-US"/>
              <a:t>Discussion and clarification, modification of the story via communication with the user</a:t>
            </a:r>
            <a:endParaRPr/>
          </a:p>
          <a:p>
            <a:r>
              <a:rPr lang="en-US"/>
              <a:t>Confirmation:</a:t>
            </a:r>
            <a:endParaRPr/>
          </a:p>
          <a:p>
            <a:r>
              <a:rPr lang="en-US"/>
              <a:t>Tests to verify the user story</a:t>
            </a:r>
            <a:endParaRPr/>
          </a:p>
          <a:p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ff"/>
                </a:solidFill>
                <a:latin typeface="Calibri"/>
              </a:rPr>
              <a:t>I.N.V.E.S.T.</a:t>
            </a:r>
            <a:endParaRPr/>
          </a:p>
        </p:txBody>
      </p:sp>
      <p:sp>
        <p:nvSpPr>
          <p:cNvPr id="27" name="TextShape 2"/>
          <p:cNvSpPr txBox="1"/>
          <p:nvPr/>
        </p:nvSpPr>
        <p:spPr>
          <a:xfrm>
            <a:off x="457200" y="16002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000">
                <a:solidFill>
                  <a:srgbClr val="0000ff"/>
                </a:solidFill>
              </a:rPr>
              <a:t>I = independent. Not requiring other features.</a:t>
            </a:r>
            <a:endParaRPr/>
          </a:p>
          <a:p>
            <a:r>
              <a:rPr lang="en-US" sz="2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8000"/>
                </a:solidFill>
              </a:rPr>
              <a:t> = negotiable. Can be excluded, revised, etc.</a:t>
            </a:r>
            <a:endParaRPr/>
          </a:p>
          <a:p>
            <a:r>
              <a:rPr lang="en-US" sz="2000">
                <a:solidFill>
                  <a:srgbClr val="0000ff"/>
                </a:solidFill>
              </a:rPr>
              <a:t>V = valuable. Clearly contributing to product usefulness</a:t>
            </a:r>
            <a:endParaRPr/>
          </a:p>
          <a:p>
            <a:r>
              <a:rPr lang="en-US" sz="2000">
                <a:solidFill>
                  <a:srgbClr val="0000ff"/>
                </a:solidFill>
              </a:rPr>
              <a:t>E = estimable. Reasonable development estimates can be made from the story.</a:t>
            </a:r>
            <a:endParaRPr/>
          </a:p>
          <a:p>
            <a:r>
              <a:rPr lang="en-US" sz="2000">
                <a:solidFill>
                  <a:srgbClr val="0000ff"/>
                </a:solidFill>
              </a:rPr>
              <a:t>S = small. Stories that are too big tend to be vague and to miss the other points, too.</a:t>
            </a:r>
            <a:endParaRPr/>
          </a:p>
          <a:p>
            <a:r>
              <a:rPr lang="en-US" sz="2000">
                <a:solidFill>
                  <a:srgbClr val="0000ff"/>
                </a:solidFill>
              </a:rPr>
              <a:t>T = testable. Stories need to have a means of verifying functionality.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